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2"/>
  </p:sldMasterIdLst>
  <p:notesMasterIdLst>
    <p:notesMasterId r:id="rId34"/>
  </p:notesMasterIdLst>
  <p:sldIdLst>
    <p:sldId id="256" r:id="rId3"/>
    <p:sldId id="257" r:id="rId4"/>
    <p:sldId id="271" r:id="rId5"/>
    <p:sldId id="258" r:id="rId6"/>
    <p:sldId id="269" r:id="rId7"/>
    <p:sldId id="292" r:id="rId8"/>
    <p:sldId id="259" r:id="rId9"/>
    <p:sldId id="260" r:id="rId10"/>
    <p:sldId id="293" r:id="rId11"/>
    <p:sldId id="263" r:id="rId12"/>
    <p:sldId id="270" r:id="rId13"/>
    <p:sldId id="264" r:id="rId14"/>
    <p:sldId id="265" r:id="rId15"/>
    <p:sldId id="266" r:id="rId16"/>
    <p:sldId id="267" r:id="rId17"/>
    <p:sldId id="272" r:id="rId18"/>
    <p:sldId id="268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4" r:id="rId33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FFD"/>
    <a:srgbClr val="27F009"/>
    <a:srgbClr val="7A7392"/>
    <a:srgbClr val="958CB3"/>
    <a:srgbClr val="598752"/>
    <a:srgbClr val="16818D"/>
    <a:srgbClr val="6DA463"/>
    <a:srgbClr val="1A9DAC"/>
    <a:srgbClr val="A65C45"/>
    <a:srgbClr val="CC7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6"/>
    <p:restoredTop sz="94558"/>
  </p:normalViewPr>
  <p:slideViewPr>
    <p:cSldViewPr showGuides="1">
      <p:cViewPr varScale="1">
        <p:scale>
          <a:sx n="107" d="100"/>
          <a:sy n="107" d="100"/>
        </p:scale>
        <p:origin x="394" y="82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94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39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71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985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47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958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61786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154081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60561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87561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228331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0"/>
            <a:ext cx="2166937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4221384"/>
            <a:ext cx="1219139" cy="229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771550"/>
            <a:ext cx="9144000" cy="43719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307250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7A7392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18225" y="1059582"/>
            <a:ext cx="3025775" cy="40839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1059582"/>
            <a:ext cx="3024188" cy="40839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59113" y="1059583"/>
            <a:ext cx="3020316" cy="19773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9113" y="3076575"/>
            <a:ext cx="3020316" cy="2066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27143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307250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7A7392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18225" y="1059582"/>
            <a:ext cx="3025775" cy="40839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59113" y="1059583"/>
            <a:ext cx="3020316" cy="19773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59113" y="3076575"/>
            <a:ext cx="3020316" cy="2066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8065" y="1059582"/>
            <a:ext cx="2385743" cy="3600400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7A7392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7A7392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7A7392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91041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042988" y="1131590"/>
            <a:ext cx="7058025" cy="288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buNone/>
              <a:defRPr sz="2800" b="0" i="1" baseline="0">
                <a:solidFill>
                  <a:srgbClr val="7A7392"/>
                </a:solidFill>
                <a:latin typeface="Tahoma" charset="0"/>
              </a:defRPr>
            </a:lvl1pPr>
            <a:lvl2pPr marL="609600" indent="0">
              <a:lnSpc>
                <a:spcPts val="3600"/>
              </a:lnSpc>
              <a:buNone/>
              <a:defRPr sz="2800" b="0" i="1" baseline="0">
                <a:solidFill>
                  <a:srgbClr val="7A7392"/>
                </a:solidFill>
                <a:latin typeface="Tahoma" charset="0"/>
              </a:defRPr>
            </a:lvl2pPr>
            <a:lvl3pPr marL="1219200" indent="0">
              <a:lnSpc>
                <a:spcPts val="3600"/>
              </a:lnSpc>
              <a:buNone/>
              <a:defRPr sz="2800" b="0" i="1" baseline="0">
                <a:solidFill>
                  <a:srgbClr val="7A7392"/>
                </a:solidFill>
                <a:latin typeface="Tahoma" charset="0"/>
              </a:defRPr>
            </a:lvl3pPr>
            <a:lvl4pPr marL="1828800" indent="0">
              <a:lnSpc>
                <a:spcPts val="3600"/>
              </a:lnSpc>
              <a:buNone/>
              <a:defRPr sz="2800" b="0" i="1" baseline="0">
                <a:solidFill>
                  <a:srgbClr val="7A7392"/>
                </a:solidFill>
                <a:latin typeface="Tahoma" charset="0"/>
              </a:defRPr>
            </a:lvl4pPr>
            <a:lvl5pPr marL="2438400" indent="0">
              <a:lnSpc>
                <a:spcPts val="3600"/>
              </a:lnSpc>
              <a:buNone/>
              <a:defRPr sz="2800" b="0" i="1" baseline="0">
                <a:solidFill>
                  <a:srgbClr val="7A7392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042988" y="4327103"/>
            <a:ext cx="7058025" cy="62091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19483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15403" y="1995686"/>
            <a:ext cx="4283969" cy="187220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9600"/>
              </a:lnSpc>
              <a:buNone/>
              <a:defRPr sz="13000" b="0" i="0" baseline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096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2192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8288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24384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GB" dirty="0"/>
              <a:t>100%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715395" y="2012765"/>
            <a:ext cx="3601021" cy="18551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200"/>
              </a:lnSpc>
              <a:buNone/>
              <a:defRPr sz="1800" baseline="0">
                <a:solidFill>
                  <a:srgbClr val="7A7392"/>
                </a:solidFill>
                <a:latin typeface="Georgia" charset="0"/>
              </a:defRPr>
            </a:lvl1pPr>
            <a:lvl2pPr marL="609600" indent="0" algn="l">
              <a:lnSpc>
                <a:spcPts val="2200"/>
              </a:lnSpc>
              <a:buNone/>
              <a:defRPr sz="1800" baseline="0">
                <a:solidFill>
                  <a:srgbClr val="7A7392"/>
                </a:solidFill>
                <a:latin typeface="Georgia" charset="0"/>
              </a:defRPr>
            </a:lvl2pPr>
            <a:lvl3pPr marL="1219200" indent="0" algn="l">
              <a:lnSpc>
                <a:spcPts val="2200"/>
              </a:lnSpc>
              <a:buNone/>
              <a:defRPr sz="1800" baseline="0">
                <a:solidFill>
                  <a:srgbClr val="7A7392"/>
                </a:solidFill>
                <a:latin typeface="Georgia" charset="0"/>
              </a:defRPr>
            </a:lvl3pPr>
            <a:lvl4pPr marL="1828800" indent="0" algn="l">
              <a:lnSpc>
                <a:spcPts val="2200"/>
              </a:lnSpc>
              <a:buNone/>
              <a:defRPr sz="1800" baseline="0">
                <a:solidFill>
                  <a:srgbClr val="7A7392"/>
                </a:solidFill>
                <a:latin typeface="Georgia" charset="0"/>
              </a:defRPr>
            </a:lvl4pPr>
            <a:lvl5pPr marL="2438400" indent="0" algn="l">
              <a:lnSpc>
                <a:spcPts val="2200"/>
              </a:lnSpc>
              <a:buNone/>
              <a:defRPr sz="1800" baseline="0">
                <a:solidFill>
                  <a:srgbClr val="7A7392"/>
                </a:solidFill>
                <a:latin typeface="Georgi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970980" y="4155926"/>
            <a:ext cx="7129412" cy="64829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24848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418035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165872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9542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3" y="1347635"/>
            <a:ext cx="6740030" cy="3404603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7A7392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7A7392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7A7392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441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697943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40769" y="1346400"/>
            <a:ext cx="6726844" cy="3510074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7A7392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7A7392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7A7392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368000"/>
            <a:ext cx="3167583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700088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11961" y="1368000"/>
            <a:ext cx="3240360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113" y="700088"/>
            <a:ext cx="6553200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00113" y="1368566"/>
            <a:ext cx="3167583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7A7392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7A7392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7A7392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368566"/>
            <a:ext cx="3239119" cy="339165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7A7392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7A7392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7A7392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700088"/>
            <a:ext cx="6553200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368678"/>
            <a:ext cx="3167583" cy="343586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7A7392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7A7392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7A7392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368678"/>
            <a:ext cx="3238126" cy="343586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7A7392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7A7392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7A7392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  <p15:guide id="3" pos="2653" userDrawn="1">
          <p15:clr>
            <a:srgbClr val="FBAE40"/>
          </p15:clr>
        </p15:guide>
        <p15:guide id="4" pos="2517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700088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346637"/>
            <a:ext cx="6515620" cy="340354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402166"/>
            <a:ext cx="3167583" cy="3402378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700088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7A739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402167"/>
            <a:ext cx="3816350" cy="334801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0"/>
            <a:ext cx="10810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4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</p:sldLayoutIdLst>
  <p:transition spd="slow">
    <p:fade/>
  </p:transition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Decisions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 dirty="0">
                <a:ea typeface="ＭＳ Ｐゴシック" charset="-128"/>
              </a:rPr>
              <a:t>Week 2</a:t>
            </a: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Lecture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Dr Sarfraz </a:t>
            </a:r>
            <a:r>
              <a:rPr lang="en-US" altLang="en-US" dirty="0">
                <a:ea typeface="ＭＳ Ｐゴシック" charset="-128"/>
              </a:rPr>
              <a:t>Brohi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CSCT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496860" y="2650335"/>
            <a:ext cx="1219139" cy="229774"/>
          </a:xfrm>
        </p:spPr>
        <p:txBody>
          <a:bodyPr/>
          <a:lstStyle/>
          <a:p>
            <a:r>
              <a:rPr lang="en-US" dirty="0"/>
              <a:t>October,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38536-C63B-A04A-B9BC-B01376D8A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075806"/>
            <a:ext cx="2736304" cy="1851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339502"/>
            <a:ext cx="7056782" cy="488301"/>
          </a:xfrm>
        </p:spPr>
        <p:txBody>
          <a:bodyPr/>
          <a:lstStyle/>
          <a:p>
            <a:r>
              <a:rPr lang="en-US" dirty="0"/>
              <a:t>Logical Operators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F4B2B5-9A9F-A04B-9326-DE43016F4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14896"/>
              </p:ext>
            </p:extLst>
          </p:nvPr>
        </p:nvGraphicFramePr>
        <p:xfrm>
          <a:off x="628773" y="1095586"/>
          <a:ext cx="7903667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216400" imgH="1562100" progId="Word.Picture.8">
                  <p:embed/>
                </p:oleObj>
              </mc:Choice>
              <mc:Fallback>
                <p:oleObj name="Picture" r:id="rId2" imgW="4216400" imgH="1562100" progId="Word.Picture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3F4B2B5-9A9F-A04B-9326-DE43016F4F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773" y="1095586"/>
                        <a:ext cx="7903667" cy="28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265EE-AB0D-B742-B4CC-7979BED13424}"/>
              </a:ext>
            </a:extLst>
          </p:cNvPr>
          <p:cNvSpPr txBox="1"/>
          <p:nvPr/>
        </p:nvSpPr>
        <p:spPr>
          <a:xfrm>
            <a:off x="1907704" y="2626625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examples are </a:t>
            </a:r>
            <a:r>
              <a:rPr lang="en-US" sz="1600" b="1" dirty="0">
                <a:solidFill>
                  <a:srgbClr val="FF0000"/>
                </a:solidFill>
              </a:rPr>
              <a:t>logical expressions</a:t>
            </a:r>
            <a:r>
              <a:rPr lang="en-US" sz="1600" dirty="0"/>
              <a:t>. A unary logical expression consists of a logical operator, followed by a Boolean expression or value. A binary logical expression consists of a Boolean expression or value on each side of a logical operator. </a:t>
            </a:r>
          </a:p>
          <a:p>
            <a:endParaRPr lang="en-US" sz="1600" dirty="0"/>
          </a:p>
          <a:p>
            <a:r>
              <a:rPr lang="en-US" sz="1600" dirty="0"/>
              <a:t>NB there are also bitwise operators to perform bit level operations: </a:t>
            </a:r>
          </a:p>
          <a:p>
            <a:r>
              <a:rPr lang="en-US" sz="1600" dirty="0"/>
              <a:t>&amp; bitwise AND, | bitwise OR, ^ bitwise XOR, ~ bitwise complement</a:t>
            </a:r>
          </a:p>
          <a:p>
            <a:endParaRPr lang="en-US" sz="1600" dirty="0"/>
          </a:p>
          <a:p>
            <a:r>
              <a:rPr lang="en-US" sz="1600" dirty="0"/>
              <a:t>These are beyond the scope of this lecture and not explained here.</a:t>
            </a:r>
          </a:p>
        </p:txBody>
      </p:sp>
    </p:spTree>
    <p:extLst>
      <p:ext uri="{BB962C8B-B14F-4D97-AF65-F5344CB8AC3E}">
        <p14:creationId xmlns:p14="http://schemas.microsoft.com/office/powerpoint/2010/main" val="3864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:  &quot;If I hav at least 50p I will buy chocolate else I will buy candy&quot;">
            <a:extLst>
              <a:ext uri="{FF2B5EF4-FFF2-40B4-BE49-F238E27FC236}">
                <a16:creationId xmlns:a16="http://schemas.microsoft.com/office/drawing/2014/main" id="{9780327F-127F-3640-A75B-DA9F42F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71550"/>
            <a:ext cx="7168021" cy="40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F52B33E-F177-3544-9B99-D34F3E48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7" y="1151605"/>
            <a:ext cx="5765800" cy="2705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3A98F9-6C40-174E-BF89-866DC238A9D5}"/>
              </a:ext>
            </a:extLst>
          </p:cNvPr>
          <p:cNvGrpSpPr/>
          <p:nvPr/>
        </p:nvGrpSpPr>
        <p:grpSpPr>
          <a:xfrm>
            <a:off x="2003256" y="1964684"/>
            <a:ext cx="5557663" cy="1878497"/>
            <a:chOff x="478655" y="1806290"/>
            <a:chExt cx="5635615" cy="18784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ACFDFE-0DDB-B140-BD6C-A90BFF3006E9}"/>
                </a:ext>
              </a:extLst>
            </p:cNvPr>
            <p:cNvSpPr/>
            <p:nvPr/>
          </p:nvSpPr>
          <p:spPr>
            <a:xfrm>
              <a:off x="2233983" y="1806290"/>
              <a:ext cx="3880287" cy="30024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7F5B26-A571-A140-A9B2-1B228C9AEAD1}"/>
                </a:ext>
              </a:extLst>
            </p:cNvPr>
            <p:cNvSpPr/>
            <p:nvPr/>
          </p:nvSpPr>
          <p:spPr>
            <a:xfrm>
              <a:off x="478655" y="2110910"/>
              <a:ext cx="5635615" cy="74063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9D5D35-7BEE-5342-87CD-3F9792809E1D}"/>
                </a:ext>
              </a:extLst>
            </p:cNvPr>
            <p:cNvSpPr/>
            <p:nvPr/>
          </p:nvSpPr>
          <p:spPr>
            <a:xfrm>
              <a:off x="1236949" y="2905553"/>
              <a:ext cx="457835" cy="249828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22113A-05C3-CE43-8287-0F331AE7680C}"/>
                </a:ext>
              </a:extLst>
            </p:cNvPr>
            <p:cNvSpPr/>
            <p:nvPr/>
          </p:nvSpPr>
          <p:spPr>
            <a:xfrm>
              <a:off x="505234" y="3169156"/>
              <a:ext cx="4779144" cy="51563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87B192-3CFB-5A42-9F57-45A1ABC484E4}"/>
                </a:ext>
              </a:extLst>
            </p:cNvPr>
            <p:cNvSpPr/>
            <p:nvPr/>
          </p:nvSpPr>
          <p:spPr>
            <a:xfrm>
              <a:off x="478655" y="2860909"/>
              <a:ext cx="236961" cy="259550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58511FF-C456-EB49-9644-D8422D9EF684}"/>
              </a:ext>
            </a:extLst>
          </p:cNvPr>
          <p:cNvSpPr/>
          <p:nvPr/>
        </p:nvSpPr>
        <p:spPr>
          <a:xfrm>
            <a:off x="2320193" y="1964684"/>
            <a:ext cx="1283661" cy="272868"/>
          </a:xfrm>
          <a:prstGeom prst="rect">
            <a:avLst/>
          </a:prstGeom>
          <a:solidFill>
            <a:srgbClr val="27F009">
              <a:alpha val="1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0575A3-0D34-E84B-B6DF-496978B564C3}"/>
              </a:ext>
            </a:extLst>
          </p:cNvPr>
          <p:cNvGrpSpPr/>
          <p:nvPr/>
        </p:nvGrpSpPr>
        <p:grpSpPr>
          <a:xfrm>
            <a:off x="2003256" y="1964684"/>
            <a:ext cx="597001" cy="1312278"/>
            <a:chOff x="899592" y="2175735"/>
            <a:chExt cx="669902" cy="13122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DFFA17-91BD-524E-96CF-9513A7A616B6}"/>
                </a:ext>
              </a:extLst>
            </p:cNvPr>
            <p:cNvSpPr/>
            <p:nvPr/>
          </p:nvSpPr>
          <p:spPr>
            <a:xfrm>
              <a:off x="899592" y="2175735"/>
              <a:ext cx="360039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F67B19-E63C-4541-81E0-EEBE6F636819}"/>
                </a:ext>
              </a:extLst>
            </p:cNvPr>
            <p:cNvSpPr/>
            <p:nvPr/>
          </p:nvSpPr>
          <p:spPr>
            <a:xfrm>
              <a:off x="1055752" y="3199981"/>
              <a:ext cx="513742" cy="288032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Two-way if-else statements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C4FC-7ED1-5C4E-BFEE-6D8277139861}"/>
              </a:ext>
            </a:extLst>
          </p:cNvPr>
          <p:cNvSpPr txBox="1"/>
          <p:nvPr/>
        </p:nvSpPr>
        <p:spPr>
          <a:xfrm>
            <a:off x="1835696" y="3843181"/>
            <a:ext cx="6931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two alternative actions to be taken, we use a two-way if-else statement: one action is taken when the Boolean expression is evaluated as true while another is taken otherwise. For each alternative action, we would need a block of statements.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 descr="Flow chart of two way if statement">
            <a:extLst>
              <a:ext uri="{FF2B5EF4-FFF2-40B4-BE49-F238E27FC236}">
                <a16:creationId xmlns:a16="http://schemas.microsoft.com/office/drawing/2014/main" id="{8CBED6DF-F2DB-4844-8628-09CA955F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87280"/>
            <a:ext cx="6731254" cy="282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BF8EA208-5191-774B-901B-854F8A8EF235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203598"/>
            <a:ext cx="3168352" cy="14401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(Boolean-expression) {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statement(s);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else {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statement(s);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Two-way if-else 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F2D5F-265C-164E-B4B0-37E9487D4287}"/>
              </a:ext>
            </a:extLst>
          </p:cNvPr>
          <p:cNvSpPr/>
          <p:nvPr/>
        </p:nvSpPr>
        <p:spPr>
          <a:xfrm>
            <a:off x="683566" y="1203598"/>
            <a:ext cx="2160241" cy="251999"/>
          </a:xfrm>
          <a:prstGeom prst="rect">
            <a:avLst/>
          </a:prstGeom>
          <a:solidFill>
            <a:srgbClr val="27F009">
              <a:alpha val="1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C30EE6-428C-4747-A845-D85065634553}"/>
              </a:ext>
            </a:extLst>
          </p:cNvPr>
          <p:cNvGrpSpPr/>
          <p:nvPr/>
        </p:nvGrpSpPr>
        <p:grpSpPr>
          <a:xfrm>
            <a:off x="323528" y="1203598"/>
            <a:ext cx="576066" cy="864096"/>
            <a:chOff x="323528" y="1203598"/>
            <a:chExt cx="576066" cy="8640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A6471A-06BF-5249-A378-149B9C13AEBE}"/>
                </a:ext>
              </a:extLst>
            </p:cNvPr>
            <p:cNvSpPr/>
            <p:nvPr/>
          </p:nvSpPr>
          <p:spPr>
            <a:xfrm>
              <a:off x="323528" y="1203598"/>
              <a:ext cx="360039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C19FC4-3CB0-C841-ABC2-0F0DE8B671A6}"/>
                </a:ext>
              </a:extLst>
            </p:cNvPr>
            <p:cNvSpPr/>
            <p:nvPr/>
          </p:nvSpPr>
          <p:spPr>
            <a:xfrm>
              <a:off x="323528" y="1815695"/>
              <a:ext cx="576066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01D17-9A55-4E4A-9B1B-2CE04671792E}"/>
              </a:ext>
            </a:extLst>
          </p:cNvPr>
          <p:cNvGrpSpPr/>
          <p:nvPr/>
        </p:nvGrpSpPr>
        <p:grpSpPr>
          <a:xfrm>
            <a:off x="307645" y="1213081"/>
            <a:ext cx="2824195" cy="1232249"/>
            <a:chOff x="323528" y="1190249"/>
            <a:chExt cx="2824195" cy="12322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063ED2-64E8-F442-B9E9-A4443D7E4B59}"/>
                </a:ext>
              </a:extLst>
            </p:cNvPr>
            <p:cNvSpPr/>
            <p:nvPr/>
          </p:nvSpPr>
          <p:spPr>
            <a:xfrm>
              <a:off x="323528" y="1443308"/>
              <a:ext cx="2824195" cy="35197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0C3339-3D6E-9E46-866A-78C1B930DF4E}"/>
                </a:ext>
              </a:extLst>
            </p:cNvPr>
            <p:cNvSpPr/>
            <p:nvPr/>
          </p:nvSpPr>
          <p:spPr>
            <a:xfrm>
              <a:off x="2915816" y="1190249"/>
              <a:ext cx="200958" cy="265268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F71269-2014-4747-BC5F-624D7CCA2A27}"/>
                </a:ext>
              </a:extLst>
            </p:cNvPr>
            <p:cNvSpPr/>
            <p:nvPr/>
          </p:nvSpPr>
          <p:spPr>
            <a:xfrm>
              <a:off x="323528" y="2070527"/>
              <a:ext cx="1759141" cy="35197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A8E1E5-86B4-A94A-ACED-26DD65965E77}"/>
                </a:ext>
              </a:extLst>
            </p:cNvPr>
            <p:cNvSpPr/>
            <p:nvPr/>
          </p:nvSpPr>
          <p:spPr>
            <a:xfrm>
              <a:off x="930543" y="1820944"/>
              <a:ext cx="196746" cy="265268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37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D276E4-0B97-A449-B71F-96F342B89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28" y="1052511"/>
            <a:ext cx="5528264" cy="294776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Multi-way if-else 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FB67E-0340-AC4E-AFAD-E603AE4E149F}"/>
              </a:ext>
            </a:extLst>
          </p:cNvPr>
          <p:cNvSpPr txBox="1"/>
          <p:nvPr/>
        </p:nvSpPr>
        <p:spPr>
          <a:xfrm>
            <a:off x="1687628" y="4118529"/>
            <a:ext cx="7060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program has 4 nested if-else statements and 5 alternative actions (5 ways).</a:t>
            </a:r>
          </a:p>
          <a:p>
            <a:endParaRPr lang="en-US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4C5DA-017F-7B47-999F-63AB1481F008}"/>
              </a:ext>
            </a:extLst>
          </p:cNvPr>
          <p:cNvGrpSpPr/>
          <p:nvPr/>
        </p:nvGrpSpPr>
        <p:grpSpPr>
          <a:xfrm>
            <a:off x="1676084" y="1483264"/>
            <a:ext cx="434686" cy="673248"/>
            <a:chOff x="392898" y="1203598"/>
            <a:chExt cx="434686" cy="6732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4985B-3DCF-4942-878F-C3C114982792}"/>
                </a:ext>
              </a:extLst>
            </p:cNvPr>
            <p:cNvSpPr/>
            <p:nvPr/>
          </p:nvSpPr>
          <p:spPr>
            <a:xfrm>
              <a:off x="392898" y="1203598"/>
              <a:ext cx="290669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68BEB0-3C4F-214D-91C4-4AFCF7079EB6}"/>
                </a:ext>
              </a:extLst>
            </p:cNvPr>
            <p:cNvSpPr/>
            <p:nvPr/>
          </p:nvSpPr>
          <p:spPr>
            <a:xfrm>
              <a:off x="392898" y="1624847"/>
              <a:ext cx="434686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2FBCC1-EE42-754D-9364-AE2FEEAF5275}"/>
              </a:ext>
            </a:extLst>
          </p:cNvPr>
          <p:cNvGrpSpPr/>
          <p:nvPr/>
        </p:nvGrpSpPr>
        <p:grpSpPr>
          <a:xfrm>
            <a:off x="1696416" y="1885462"/>
            <a:ext cx="694958" cy="877861"/>
            <a:chOff x="-83213" y="991767"/>
            <a:chExt cx="694958" cy="8778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417353-5E16-AA4D-9606-F3F28829150F}"/>
                </a:ext>
              </a:extLst>
            </p:cNvPr>
            <p:cNvSpPr/>
            <p:nvPr/>
          </p:nvSpPr>
          <p:spPr>
            <a:xfrm>
              <a:off x="321076" y="991767"/>
              <a:ext cx="290669" cy="251999"/>
            </a:xfrm>
            <a:prstGeom prst="rect">
              <a:avLst/>
            </a:prstGeom>
            <a:solidFill>
              <a:srgbClr val="FFC00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5F32CD-6317-9049-A3CB-0C38AF69C11C}"/>
                </a:ext>
              </a:extLst>
            </p:cNvPr>
            <p:cNvSpPr/>
            <p:nvPr/>
          </p:nvSpPr>
          <p:spPr>
            <a:xfrm>
              <a:off x="-83213" y="1617629"/>
              <a:ext cx="434686" cy="251999"/>
            </a:xfrm>
            <a:prstGeom prst="rect">
              <a:avLst/>
            </a:prstGeom>
            <a:solidFill>
              <a:srgbClr val="FFC00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F67BEA-DF7A-8544-B325-2AB124245621}"/>
              </a:ext>
            </a:extLst>
          </p:cNvPr>
          <p:cNvGrpSpPr/>
          <p:nvPr/>
        </p:nvGrpSpPr>
        <p:grpSpPr>
          <a:xfrm>
            <a:off x="1668147" y="2495577"/>
            <a:ext cx="736037" cy="854008"/>
            <a:chOff x="-100771" y="1041565"/>
            <a:chExt cx="736037" cy="85400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708084-D4A7-4F49-941D-1F904F6F5A05}"/>
                </a:ext>
              </a:extLst>
            </p:cNvPr>
            <p:cNvSpPr/>
            <p:nvPr/>
          </p:nvSpPr>
          <p:spPr>
            <a:xfrm>
              <a:off x="344597" y="1041565"/>
              <a:ext cx="290669" cy="251999"/>
            </a:xfrm>
            <a:prstGeom prst="rect">
              <a:avLst/>
            </a:prstGeom>
            <a:solidFill>
              <a:srgbClr val="7030A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E027EB-720B-1D4E-A751-DC52134AA14C}"/>
                </a:ext>
              </a:extLst>
            </p:cNvPr>
            <p:cNvSpPr/>
            <p:nvPr/>
          </p:nvSpPr>
          <p:spPr>
            <a:xfrm>
              <a:off x="-100771" y="1643574"/>
              <a:ext cx="434686" cy="251999"/>
            </a:xfrm>
            <a:prstGeom prst="rect">
              <a:avLst/>
            </a:prstGeom>
            <a:solidFill>
              <a:srgbClr val="7030A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5E1DAE-5E56-BE49-80E1-265C9990CC92}"/>
              </a:ext>
            </a:extLst>
          </p:cNvPr>
          <p:cNvGrpSpPr/>
          <p:nvPr/>
        </p:nvGrpSpPr>
        <p:grpSpPr>
          <a:xfrm>
            <a:off x="1681067" y="3086641"/>
            <a:ext cx="740088" cy="876096"/>
            <a:chOff x="-73446" y="1081733"/>
            <a:chExt cx="740088" cy="8760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0F38D9-6D36-4D4E-80AD-900F0DDA923A}"/>
                </a:ext>
              </a:extLst>
            </p:cNvPr>
            <p:cNvSpPr/>
            <p:nvPr/>
          </p:nvSpPr>
          <p:spPr>
            <a:xfrm>
              <a:off x="375973" y="1081733"/>
              <a:ext cx="290669" cy="251999"/>
            </a:xfrm>
            <a:prstGeom prst="rect">
              <a:avLst/>
            </a:prstGeom>
            <a:solidFill>
              <a:srgbClr val="27F009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D9A2EA-FFE4-3C4F-85DA-ECB38C63CFA0}"/>
                </a:ext>
              </a:extLst>
            </p:cNvPr>
            <p:cNvSpPr/>
            <p:nvPr/>
          </p:nvSpPr>
          <p:spPr>
            <a:xfrm>
              <a:off x="-73446" y="1705830"/>
              <a:ext cx="434686" cy="251999"/>
            </a:xfrm>
            <a:prstGeom prst="rect">
              <a:avLst/>
            </a:prstGeom>
            <a:solidFill>
              <a:srgbClr val="27F009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Multi-way if-else statements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Fow chart of multi-way if-else statement">
            <a:extLst>
              <a:ext uri="{FF2B5EF4-FFF2-40B4-BE49-F238E27FC236}">
                <a16:creationId xmlns:a16="http://schemas.microsoft.com/office/drawing/2014/main" id="{6FD3C285-BE23-A446-B862-4CE598FD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59582"/>
            <a:ext cx="5184576" cy="39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:  Switch Statement">
            <a:extLst>
              <a:ext uri="{FF2B5EF4-FFF2-40B4-BE49-F238E27FC236}">
                <a16:creationId xmlns:a16="http://schemas.microsoft.com/office/drawing/2014/main" id="{C2FE54B8-5C3E-6F48-BF81-DDE8B0F1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 r="1274" b="24801"/>
          <a:stretch/>
        </p:blipFill>
        <p:spPr>
          <a:xfrm>
            <a:off x="683568" y="1131590"/>
            <a:ext cx="7848872" cy="34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134" y="450059"/>
            <a:ext cx="7056782" cy="488301"/>
          </a:xfrm>
        </p:spPr>
        <p:txBody>
          <a:bodyPr/>
          <a:lstStyle/>
          <a:p>
            <a:r>
              <a:rPr lang="en-US" dirty="0"/>
              <a:t>switch 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E51146E-A5E2-3C46-B5BE-0393B9936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1347614"/>
            <a:ext cx="4608511" cy="32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switch (expression) {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case value1:  statement(s)1;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		break;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case value2: statement(s)2;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		break;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statement(s)N;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		break;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 statement(s)-for-default;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0"/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661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Chinese Zodiac">
            <a:extLst>
              <a:ext uri="{FF2B5EF4-FFF2-40B4-BE49-F238E27FC236}">
                <a16:creationId xmlns:a16="http://schemas.microsoft.com/office/drawing/2014/main" id="{B4487E9C-CCAE-0F45-BF89-8BAEB252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4" y="1056964"/>
            <a:ext cx="2860756" cy="37444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6E7271-6D90-9644-8334-C1780BD50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386" y="1056964"/>
            <a:ext cx="489707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55563" defTabSz="287338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SzPct val="75000"/>
            </a:pPr>
            <a:r>
              <a:rPr lang="en-US" sz="2400" dirty="0">
                <a:solidFill>
                  <a:srgbClr val="000000"/>
                </a:solidFill>
                <a:cs typeface="Times New Roman" charset="0"/>
              </a:rPr>
              <a:t>The Chinese zodiac is based on a twelve-year cycle, with each year the cycle represented by an animal monkey, rooster, dog, pig, rat, ox, tiger, rabbit, dragon, snake, horse, or sheep, i.e., year % 12 determines the Zodiac sign.</a:t>
            </a:r>
          </a:p>
        </p:txBody>
      </p:sp>
    </p:spTree>
    <p:extLst>
      <p:ext uri="{BB962C8B-B14F-4D97-AF65-F5344CB8AC3E}">
        <p14:creationId xmlns:p14="http://schemas.microsoft.com/office/powerpoint/2010/main" val="10229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75532B8-9CEB-FC40-AB46-DDB852380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Switch Statement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F53F95A-D28B-384F-B81C-D1D40B9D3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4" y="1131590"/>
            <a:ext cx="3056922" cy="38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BB750-80A5-3543-9C2B-DF8010C1E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 in POP…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3C3C4-99A6-3A40-8296-AD0F9DE16B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Introduction to selection statements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Boolean data type and Boolean expressions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One-way if statements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Two-way if-else statements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Nested if and multi-way if-else statements</a:t>
            </a:r>
          </a:p>
          <a:p>
            <a:pPr marL="1227137" lvl="2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Switch statements</a:t>
            </a:r>
          </a:p>
          <a:p>
            <a:pPr marL="1227137" lvl="2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Character and string types and </a:t>
            </a:r>
            <a:br>
              <a:rPr lang="en-US" dirty="0"/>
            </a:br>
            <a:r>
              <a:rPr lang="en-US" dirty="0"/>
              <a:t>operations</a:t>
            </a:r>
          </a:p>
          <a:p>
            <a:pPr marL="1227137" lvl="2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Case study</a:t>
            </a:r>
          </a:p>
          <a:p>
            <a:pPr marL="1227137" lvl="2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dirty="0"/>
              <a:t>To do list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FF831-85D8-6743-BE0E-8AA56A1C5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08" y="3075806"/>
            <a:ext cx="3672448" cy="18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e Study">
            <a:extLst>
              <a:ext uri="{FF2B5EF4-FFF2-40B4-BE49-F238E27FC236}">
                <a16:creationId xmlns:a16="http://schemas.microsoft.com/office/drawing/2014/main" id="{EB399469-706F-3D43-980F-7FF8DB071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7" b="17173"/>
          <a:stretch/>
        </p:blipFill>
        <p:spPr>
          <a:xfrm>
            <a:off x="1674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B3EA37-52E4-9546-A717-71D248609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D7E67-3395-3C43-81F9-26F712C9A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75606"/>
            <a:ext cx="777686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55563" defTabSz="287338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SzPct val="75000"/>
            </a:pPr>
            <a:r>
              <a:rPr lang="en-US" sz="2400" dirty="0">
                <a:solidFill>
                  <a:srgbClr val="000000"/>
                </a:solidFill>
                <a:cs typeface="Times New Roman" charset="0"/>
              </a:rPr>
              <a:t>In this case study, we will learn how to design a solution for a given problem, and how to write a program containing a multi-way if-else statement, and how to test such a program to correctly implement the designed solution.</a:t>
            </a:r>
          </a:p>
          <a:p>
            <a:pPr marL="55563" defTabSz="287338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SzPct val="75000"/>
            </a:pPr>
            <a:endParaRPr lang="en-US" sz="2400" dirty="0">
              <a:solidFill>
                <a:srgbClr val="000000"/>
              </a:solidFill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6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218" y="1419622"/>
            <a:ext cx="7467190" cy="3404603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 sz="2000" dirty="0"/>
              <a:t>The problem is to design, implement and test a program that prompts the user to enter a weight in pounds and a height in inches, calculate the Body Mass Index (BMI) and displays the health interpretation of the BMI.</a:t>
            </a:r>
          </a:p>
          <a:p>
            <a:pPr marL="1381125" indent="-263525">
              <a:lnSpc>
                <a:spcPct val="150000"/>
              </a:lnSpc>
            </a:pPr>
            <a:r>
              <a:rPr lang="en-US" sz="2000" dirty="0"/>
              <a:t>The BMI is calculated by dividing the weight in kilograms by the square of the height in meters. </a:t>
            </a:r>
          </a:p>
        </p:txBody>
      </p:sp>
    </p:spTree>
    <p:extLst>
      <p:ext uri="{BB962C8B-B14F-4D97-AF65-F5344CB8AC3E}">
        <p14:creationId xmlns:p14="http://schemas.microsoft.com/office/powerpoint/2010/main" val="22501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7218" y="1419622"/>
            <a:ext cx="6912769" cy="3404603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 sz="2000" dirty="0"/>
              <a:t>For people 20 years or older BMI can be interpreted as follows: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33B1B494-3167-7344-9CED-AAA1D63CC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58466"/>
              </p:ext>
            </p:extLst>
          </p:nvPr>
        </p:nvGraphicFramePr>
        <p:xfrm>
          <a:off x="1640671" y="2355726"/>
          <a:ext cx="7502403" cy="228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705227" imgH="815669" progId="Word.Picture.8">
                  <p:embed/>
                </p:oleObj>
              </mc:Choice>
              <mc:Fallback>
                <p:oleObj name="Picture" r:id="rId2" imgW="2705227" imgH="815669" progId="Word.Picture.8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33B1B494-3167-7344-9CED-AAA1D63CC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671" y="2355726"/>
                        <a:ext cx="7502403" cy="22808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28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Top-level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5696" y="1419622"/>
            <a:ext cx="7704856" cy="340460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Prompt the user to enter a weight and a height.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Calculate the BMI.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Display the health interpretation of the BMI.</a:t>
            </a:r>
          </a:p>
          <a:p>
            <a:pPr>
              <a:lnSpc>
                <a:spcPct val="150000"/>
              </a:lnSpc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1640" y="1419622"/>
            <a:ext cx="7704856" cy="340460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Prompt the user to enter a weight in pounds and height in inches:</a:t>
            </a:r>
          </a:p>
          <a:p>
            <a:pPr marL="274638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dirty="0"/>
              <a:t>	1.1 Prompt the user to enter the weight in pounds</a:t>
            </a:r>
          </a:p>
          <a:p>
            <a:pPr marL="274638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dirty="0"/>
              <a:t>	1.2 Prompt the user to enter the height in inches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09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5656" y="1419622"/>
            <a:ext cx="7560840" cy="3404603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dirty="0"/>
              <a:t>2. Calculate the BMI:</a:t>
            </a:r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	2.1 Convert the weight in pounds into weight in kilograms with:</a:t>
            </a:r>
            <a:br>
              <a:rPr lang="en-US" sz="1100" dirty="0"/>
            </a:br>
            <a:r>
              <a:rPr lang="en-US" sz="1100" dirty="0"/>
              <a:t>	</a:t>
            </a:r>
            <a:r>
              <a:rPr lang="en-US" sz="2000" dirty="0"/>
              <a:t>	</a:t>
            </a:r>
            <a:r>
              <a:rPr lang="en-US" dirty="0"/>
              <a:t>weight in kilograms = weight * kilograms per pound</a:t>
            </a:r>
          </a:p>
          <a:p>
            <a:pPr marL="274638" lvl="1" indent="0">
              <a:spcAft>
                <a:spcPts val="0"/>
              </a:spcAft>
              <a:buNone/>
            </a:pPr>
            <a:endParaRPr lang="en-US" sz="700" dirty="0"/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    2.2 Convert the height in inches into height in meters with :</a:t>
            </a:r>
            <a:br>
              <a:rPr lang="en-US" sz="1800" dirty="0"/>
            </a:br>
            <a:r>
              <a:rPr lang="en-US" sz="1200" dirty="0"/>
              <a:t>	</a:t>
            </a:r>
            <a:r>
              <a:rPr lang="en-US" sz="2400" dirty="0"/>
              <a:t>	</a:t>
            </a:r>
            <a:r>
              <a:rPr lang="en-US" dirty="0"/>
              <a:t>height in inches = height * meters per inch</a:t>
            </a:r>
          </a:p>
          <a:p>
            <a:pPr marL="274638" lvl="1" indent="0">
              <a:spcAft>
                <a:spcPts val="0"/>
              </a:spcAft>
              <a:buNone/>
            </a:pPr>
            <a:endParaRPr lang="en-US" sz="700" dirty="0"/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    2.3 Calculate BMI :</a:t>
            </a:r>
            <a:br>
              <a:rPr lang="en-US" sz="1800" dirty="0"/>
            </a:br>
            <a:r>
              <a:rPr lang="en-US" sz="1400" dirty="0"/>
              <a:t>	</a:t>
            </a:r>
            <a:r>
              <a:rPr lang="en-US" sz="2800" dirty="0"/>
              <a:t>	</a:t>
            </a:r>
            <a:r>
              <a:rPr lang="en-US" dirty="0"/>
              <a:t>BMI = weight in kilos / (height in meters * height in meters)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54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3648" y="1419622"/>
            <a:ext cx="7632848" cy="3404603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dirty="0"/>
              <a:t>3. Display the health interpretation of the BMI:</a:t>
            </a:r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2000" dirty="0"/>
              <a:t>3.1 Display the prompt of the BMI interpretation</a:t>
            </a:r>
            <a:br>
              <a:rPr lang="en-US" sz="1100" dirty="0"/>
            </a:br>
            <a:r>
              <a:rPr lang="en-US" sz="1100" dirty="0"/>
              <a:t>	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2000" dirty="0"/>
              <a:t>3.2 Display the interpretation</a:t>
            </a:r>
          </a:p>
          <a:p>
            <a:pPr marL="274638" lvl="1" indent="0">
              <a:spcAft>
                <a:spcPts val="0"/>
              </a:spcAft>
              <a:buNone/>
            </a:pPr>
            <a:r>
              <a:rPr lang="en-US" sz="700" dirty="0"/>
              <a:t>    	</a:t>
            </a:r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          3.2.1. If  </a:t>
            </a:r>
            <a:r>
              <a:rPr lang="en-US" sz="1800" dirty="0" err="1"/>
              <a:t>bmi</a:t>
            </a:r>
            <a:r>
              <a:rPr lang="en-US" sz="1800" dirty="0"/>
              <a:t> &lt; 18.5 then display "Underweight"</a:t>
            </a:r>
            <a:br>
              <a:rPr lang="en-US" sz="1800" dirty="0"/>
            </a:br>
            <a:r>
              <a:rPr lang="en-US" sz="1800" dirty="0"/>
              <a:t>                    else if </a:t>
            </a:r>
            <a:r>
              <a:rPr lang="en-US" sz="1800" dirty="0" err="1"/>
              <a:t>bmi</a:t>
            </a:r>
            <a:r>
              <a:rPr lang="en-US" sz="1800" dirty="0"/>
              <a:t> &lt; 25 then "Normal"</a:t>
            </a:r>
          </a:p>
          <a:p>
            <a:pPr marL="274638" lvl="1" indent="0">
              <a:spcAft>
                <a:spcPts val="0"/>
              </a:spcAft>
              <a:buNone/>
            </a:pPr>
            <a:r>
              <a:rPr lang="en-US" sz="1800" dirty="0"/>
              <a:t>                    else if </a:t>
            </a:r>
            <a:r>
              <a:rPr lang="en-US" sz="1800" dirty="0" err="1"/>
              <a:t>bmi</a:t>
            </a:r>
            <a:r>
              <a:rPr lang="en-US" sz="1800" dirty="0"/>
              <a:t> &lt; 30 then display "Overweight"</a:t>
            </a:r>
            <a:br>
              <a:rPr lang="en-US" sz="1800" dirty="0"/>
            </a:br>
            <a:r>
              <a:rPr lang="en-US" sz="1800" dirty="0"/>
              <a:t>                    else "Obese"</a:t>
            </a:r>
          </a:p>
          <a:p>
            <a:pPr marL="274638" lvl="1" indent="0">
              <a:spcAft>
                <a:spcPts val="0"/>
              </a:spcAft>
              <a:buNone/>
            </a:pPr>
            <a:endParaRPr lang="en-US" sz="1800" dirty="0"/>
          </a:p>
          <a:p>
            <a:pPr marL="274638" lvl="1" indent="0">
              <a:spcAft>
                <a:spcPts val="0"/>
              </a:spcAft>
              <a:buNone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617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sp>
        <p:nvSpPr>
          <p:cNvPr id="6" name="Vertical Text Placeholder 2">
            <a:extLst>
              <a:ext uri="{FF2B5EF4-FFF2-40B4-BE49-F238E27FC236}">
                <a16:creationId xmlns:a16="http://schemas.microsoft.com/office/drawing/2014/main" id="{C57F1FD7-0E0C-4B40-8F1E-A01DD0AC20AB}"/>
              </a:ext>
            </a:extLst>
          </p:cNvPr>
          <p:cNvSpPr txBox="1">
            <a:spLocks/>
          </p:cNvSpPr>
          <p:nvPr/>
        </p:nvSpPr>
        <p:spPr>
          <a:xfrm>
            <a:off x="2267744" y="1275606"/>
            <a:ext cx="6364944" cy="3726466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1.1. Prompt the user to enter the weight in pounds</a:t>
            </a:r>
          </a:p>
          <a:p>
            <a:pPr marL="0" indent="0">
              <a:buNone/>
            </a:pPr>
            <a:r>
              <a:rPr lang="en-US" sz="1600" dirty="0"/>
              <a:t>1.2. Prompt the user to enter the height in inches</a:t>
            </a:r>
          </a:p>
          <a:p>
            <a:pPr marL="0" indent="0">
              <a:buNone/>
            </a:pPr>
            <a:r>
              <a:rPr lang="en-US" sz="1600" dirty="0"/>
              <a:t>2.1. Convert the weight in pounds into weight in kilograms: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400" dirty="0"/>
              <a:t>weight in kilograms = weight * kilograms per pound</a:t>
            </a:r>
          </a:p>
          <a:p>
            <a:pPr marL="0" indent="0">
              <a:buNone/>
            </a:pPr>
            <a:r>
              <a:rPr lang="en-US" sz="1600" dirty="0"/>
              <a:t>2.2. Convert the height in inches into height in meters: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400" dirty="0"/>
              <a:t>height in inches = height * meters per inch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2.3. Calculate the BMI: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bmi</a:t>
            </a:r>
            <a:r>
              <a:rPr lang="en-US" sz="1400" dirty="0">
                <a:solidFill>
                  <a:prstClr val="black"/>
                </a:solidFill>
              </a:rPr>
              <a:t> = weight in kilos /(height in meters * height in meters)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3.1. Display the prompt of the BMI interpretation</a:t>
            </a:r>
          </a:p>
          <a:p>
            <a:pPr marL="0" indent="0">
              <a:buNone/>
            </a:pPr>
            <a:r>
              <a:rPr lang="en-US" sz="1600" dirty="0"/>
              <a:t>3.2.1. </a:t>
            </a:r>
            <a:r>
              <a:rPr lang="en-US" sz="1600" b="1" dirty="0"/>
              <a:t>If</a:t>
            </a:r>
            <a:r>
              <a:rPr lang="en-US" sz="1600" dirty="0"/>
              <a:t>  </a:t>
            </a:r>
            <a:r>
              <a:rPr lang="en-US" sz="1600" dirty="0" err="1"/>
              <a:t>bmi</a:t>
            </a:r>
            <a:r>
              <a:rPr lang="en-US" sz="1600" dirty="0"/>
              <a:t> &lt; 18.5 </a:t>
            </a:r>
            <a:r>
              <a:rPr lang="en-US" sz="1600" b="1" dirty="0"/>
              <a:t>then</a:t>
            </a:r>
            <a:r>
              <a:rPr lang="en-US" sz="1600" dirty="0"/>
              <a:t> displays "Underweight”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b="1" dirty="0"/>
              <a:t>else if</a:t>
            </a:r>
            <a:r>
              <a:rPr lang="en-US" sz="1600" dirty="0"/>
              <a:t> </a:t>
            </a:r>
            <a:r>
              <a:rPr lang="en-US" sz="1600" dirty="0" err="1"/>
              <a:t>bmi</a:t>
            </a:r>
            <a:r>
              <a:rPr lang="en-US" sz="1600" dirty="0"/>
              <a:t> &lt; 25 </a:t>
            </a:r>
            <a:r>
              <a:rPr lang="en-US" sz="1600" b="1" dirty="0"/>
              <a:t>then </a:t>
            </a:r>
            <a:r>
              <a:rPr lang="en-US" sz="1600" dirty="0"/>
              <a:t>"Normal”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b="1" dirty="0"/>
              <a:t>else if </a:t>
            </a:r>
            <a:r>
              <a:rPr lang="en-US" sz="1600" dirty="0" err="1"/>
              <a:t>bmi</a:t>
            </a:r>
            <a:r>
              <a:rPr lang="en-US" sz="1600" dirty="0"/>
              <a:t> &lt; 30 </a:t>
            </a:r>
            <a:r>
              <a:rPr lang="en-US" sz="1600" b="1" dirty="0"/>
              <a:t>then</a:t>
            </a:r>
            <a:r>
              <a:rPr lang="en-US" sz="1600" dirty="0"/>
              <a:t> displays "Overweight”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b="1" dirty="0"/>
              <a:t>else</a:t>
            </a:r>
            <a:r>
              <a:rPr lang="en-US" sz="1600" dirty="0"/>
              <a:t> "Obese”</a:t>
            </a:r>
            <a:endParaRPr lang="en-US" sz="1600" baseline="300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600" baseline="30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29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584" y="195486"/>
            <a:ext cx="6668019" cy="48830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9DD32DE-EC36-BE4B-9F95-77233393B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749551"/>
            <a:ext cx="5345167" cy="44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F Statement">
            <a:extLst>
              <a:ext uri="{FF2B5EF4-FFF2-40B4-BE49-F238E27FC236}">
                <a16:creationId xmlns:a16="http://schemas.microsoft.com/office/drawing/2014/main" id="{DE4C8F45-4665-DA41-9777-91A14858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843558"/>
            <a:ext cx="6728296" cy="37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08437" y="1419622"/>
            <a:ext cx="6668019" cy="340460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Decision making (branching) in programs is based upon Boolean algebra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if / else statement is key to implementation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Boolean and relational operators can be combined to build logical constructs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If statements can be nested, or switch can be used to choose between several </a:t>
            </a:r>
            <a:r>
              <a:rPr lang="en-US" sz="2000" dirty="0" err="1"/>
              <a:t>boolean</a:t>
            </a:r>
            <a:r>
              <a:rPr lang="en-US" sz="2000" dirty="0"/>
              <a:t> possibilities</a:t>
            </a:r>
          </a:p>
        </p:txBody>
      </p:sp>
    </p:spTree>
    <p:extLst>
      <p:ext uri="{BB962C8B-B14F-4D97-AF65-F5344CB8AC3E}">
        <p14:creationId xmlns:p14="http://schemas.microsoft.com/office/powerpoint/2010/main" val="94528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B1284-87DA-B849-8F1A-CC5ECB8DA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do before the next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7D255-BF3F-F149-8F93-8143E2337C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1720" y="1419622"/>
            <a:ext cx="6624736" cy="340460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/>
              <a:t>Read the week 2 lecture slides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Read and run week 2 examples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Selectively read those sections in Perry &amp; Miller that cover the topics in this lecture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Attend your practical session in week 2, consisting of a tutorial, a case study and a set of programing exercise</a:t>
            </a:r>
          </a:p>
        </p:txBody>
      </p:sp>
    </p:spTree>
    <p:extLst>
      <p:ext uri="{BB962C8B-B14F-4D97-AF65-F5344CB8AC3E}">
        <p14:creationId xmlns:p14="http://schemas.microsoft.com/office/powerpoint/2010/main" val="37606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5C78792-36B6-B448-8912-8B5C9F0E4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87708"/>
            <a:ext cx="5531568" cy="383217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7056782" cy="488301"/>
          </a:xfrm>
        </p:spPr>
        <p:txBody>
          <a:bodyPr/>
          <a:lstStyle/>
          <a:p>
            <a:r>
              <a:rPr lang="en-US" dirty="0"/>
              <a:t>Checking Input from Keyboard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2F6AC-4C6C-6E46-95BC-EEDD6F4460B9}"/>
              </a:ext>
            </a:extLst>
          </p:cNvPr>
          <p:cNvSpPr txBox="1"/>
          <p:nvPr/>
        </p:nvSpPr>
        <p:spPr>
          <a:xfrm>
            <a:off x="5580112" y="1100433"/>
            <a:ext cx="349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want to use a condition to </a:t>
            </a:r>
          </a:p>
          <a:p>
            <a:r>
              <a:rPr lang="en-US" sz="1600" dirty="0"/>
              <a:t>check whether or not the input Valid.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4808D-2477-CF48-994F-CE5B0969B0F1}"/>
              </a:ext>
            </a:extLst>
          </p:cNvPr>
          <p:cNvSpPr txBox="1"/>
          <p:nvPr/>
        </p:nvSpPr>
        <p:spPr>
          <a:xfrm>
            <a:off x="6372200" y="3003798"/>
            <a:ext cx="2705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use a selection statement to </a:t>
            </a:r>
          </a:p>
          <a:p>
            <a:r>
              <a:rPr lang="en-US" sz="1600" dirty="0"/>
              <a:t>check the condition.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FE8D3-8AD1-FF46-B318-CFFE94812AA6}"/>
              </a:ext>
            </a:extLst>
          </p:cNvPr>
          <p:cNvSpPr/>
          <p:nvPr/>
        </p:nvSpPr>
        <p:spPr>
          <a:xfrm>
            <a:off x="1163448" y="2976874"/>
            <a:ext cx="5123696" cy="1152128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dition: True or False">
            <a:extLst>
              <a:ext uri="{FF2B5EF4-FFF2-40B4-BE49-F238E27FC236}">
                <a16:creationId xmlns:a16="http://schemas.microsoft.com/office/drawing/2014/main" id="{74B00A6B-A0E4-754C-BCD9-6B8EB86C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7574"/>
            <a:ext cx="5621610" cy="34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7056782" cy="488301"/>
          </a:xfrm>
        </p:spPr>
        <p:txBody>
          <a:bodyPr/>
          <a:lstStyle/>
          <a:p>
            <a:r>
              <a:rPr lang="en-US" dirty="0"/>
              <a:t>Boolean Algebra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Mathematical analysis of logic (first edition)">
            <a:extLst>
              <a:ext uri="{FF2B5EF4-FFF2-40B4-BE49-F238E27FC236}">
                <a16:creationId xmlns:a16="http://schemas.microsoft.com/office/drawing/2014/main" id="{10D66CA8-E159-B340-8C25-38770E7B5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94060"/>
            <a:ext cx="1234130" cy="1940154"/>
          </a:xfrm>
          <a:prstGeom prst="rect">
            <a:avLst/>
          </a:prstGeom>
        </p:spPr>
      </p:pic>
      <p:pic>
        <p:nvPicPr>
          <p:cNvPr id="13" name="Picture 12" descr="Mathematical analysis of logic (modern edition)">
            <a:extLst>
              <a:ext uri="{FF2B5EF4-FFF2-40B4-BE49-F238E27FC236}">
                <a16:creationId xmlns:a16="http://schemas.microsoft.com/office/drawing/2014/main" id="{DA3F4927-F20F-8A46-A5B4-045EC392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828" y="1922114"/>
            <a:ext cx="1594172" cy="1992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258E09-F3A2-9749-8B6D-56CF222D5068}"/>
              </a:ext>
            </a:extLst>
          </p:cNvPr>
          <p:cNvSpPr txBox="1"/>
          <p:nvPr/>
        </p:nvSpPr>
        <p:spPr>
          <a:xfrm>
            <a:off x="889598" y="1238111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George Boole (1815 – 1864)</a:t>
            </a:r>
          </a:p>
        </p:txBody>
      </p:sp>
      <p:pic>
        <p:nvPicPr>
          <p:cNvPr id="15" name="Picture 14" descr="Portrait of George Boole">
            <a:extLst>
              <a:ext uri="{FF2B5EF4-FFF2-40B4-BE49-F238E27FC236}">
                <a16:creationId xmlns:a16="http://schemas.microsoft.com/office/drawing/2014/main" id="{9B080679-EC8B-FF41-AC1A-FAB428006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04"/>
          <a:stretch/>
        </p:blipFill>
        <p:spPr>
          <a:xfrm>
            <a:off x="5929181" y="1219573"/>
            <a:ext cx="2335465" cy="2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E78A9F-E654-4C48-BB14-28C976FC2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242032"/>
            <a:ext cx="6848763" cy="25503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483518"/>
            <a:ext cx="7056782" cy="488301"/>
          </a:xfrm>
        </p:spPr>
        <p:txBody>
          <a:bodyPr/>
          <a:lstStyle/>
          <a:p>
            <a:r>
              <a:rPr lang="en-US" dirty="0"/>
              <a:t>One-way if 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2C4FC-7ED1-5C4E-BFEE-6D8277139861}"/>
              </a:ext>
            </a:extLst>
          </p:cNvPr>
          <p:cNvSpPr txBox="1"/>
          <p:nvPr/>
        </p:nvSpPr>
        <p:spPr>
          <a:xfrm>
            <a:off x="2195736" y="3939258"/>
            <a:ext cx="576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one-way if statement starts with keyword </a:t>
            </a:r>
            <a:r>
              <a:rPr lang="en-US" sz="2000" b="1" dirty="0"/>
              <a:t>if</a:t>
            </a:r>
            <a:r>
              <a:rPr lang="en-US" sz="2000" dirty="0"/>
              <a:t>, followed by a </a:t>
            </a:r>
            <a:r>
              <a:rPr lang="en-US" sz="2000" b="1" dirty="0"/>
              <a:t>Boolean expression </a:t>
            </a:r>
            <a:r>
              <a:rPr lang="en-US" sz="2000" dirty="0"/>
              <a:t>for the condition, then followed by a </a:t>
            </a:r>
            <a:r>
              <a:rPr lang="en-US" sz="2000" b="1" dirty="0"/>
              <a:t>statement body</a:t>
            </a:r>
            <a:r>
              <a:rPr lang="en-US" sz="2000" dirty="0"/>
              <a:t>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1AD2D-BE01-2D4A-8983-EB95D400D71A}"/>
              </a:ext>
            </a:extLst>
          </p:cNvPr>
          <p:cNvGrpSpPr/>
          <p:nvPr/>
        </p:nvGrpSpPr>
        <p:grpSpPr>
          <a:xfrm>
            <a:off x="1037681" y="2203933"/>
            <a:ext cx="6334629" cy="2077131"/>
            <a:chOff x="899592" y="1807918"/>
            <a:chExt cx="6334629" cy="20771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D9EB31-DE70-7642-B9CD-26632EAB0E48}"/>
                </a:ext>
              </a:extLst>
            </p:cNvPr>
            <p:cNvSpPr/>
            <p:nvPr/>
          </p:nvSpPr>
          <p:spPr>
            <a:xfrm>
              <a:off x="899592" y="1807918"/>
              <a:ext cx="360039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2F661A-7E91-794C-948C-33FBF654C632}"/>
                </a:ext>
              </a:extLst>
            </p:cNvPr>
            <p:cNvSpPr/>
            <p:nvPr/>
          </p:nvSpPr>
          <p:spPr>
            <a:xfrm>
              <a:off x="6946189" y="3633050"/>
              <a:ext cx="288032" cy="251999"/>
            </a:xfrm>
            <a:prstGeom prst="rect">
              <a:avLst/>
            </a:prstGeom>
            <a:solidFill>
              <a:srgbClr val="00B0F0">
                <a:alpha val="1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6C9272-9DAF-AF42-AB96-1A44A1A09134}"/>
              </a:ext>
            </a:extLst>
          </p:cNvPr>
          <p:cNvGrpSpPr/>
          <p:nvPr/>
        </p:nvGrpSpPr>
        <p:grpSpPr>
          <a:xfrm>
            <a:off x="1443779" y="2232475"/>
            <a:ext cx="4891861" cy="2370452"/>
            <a:chOff x="-1483573" y="2215801"/>
            <a:chExt cx="4891861" cy="23704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206C30-0354-7445-92E6-0E2A59106C3A}"/>
                </a:ext>
              </a:extLst>
            </p:cNvPr>
            <p:cNvSpPr/>
            <p:nvPr/>
          </p:nvSpPr>
          <p:spPr>
            <a:xfrm>
              <a:off x="-1483573" y="2215801"/>
              <a:ext cx="1512168" cy="251999"/>
            </a:xfrm>
            <a:prstGeom prst="rect">
              <a:avLst/>
            </a:prstGeom>
            <a:solidFill>
              <a:srgbClr val="27F009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E1B500-D14B-8143-B843-23C59C2D86CD}"/>
                </a:ext>
              </a:extLst>
            </p:cNvPr>
            <p:cNvSpPr/>
            <p:nvPr/>
          </p:nvSpPr>
          <p:spPr>
            <a:xfrm>
              <a:off x="889120" y="4238422"/>
              <a:ext cx="2519168" cy="347831"/>
            </a:xfrm>
            <a:prstGeom prst="rect">
              <a:avLst/>
            </a:prstGeom>
            <a:solidFill>
              <a:srgbClr val="27F009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6EA55-7D16-5E4D-9617-FADDB4859E0A}"/>
              </a:ext>
            </a:extLst>
          </p:cNvPr>
          <p:cNvGrpSpPr/>
          <p:nvPr/>
        </p:nvGrpSpPr>
        <p:grpSpPr>
          <a:xfrm>
            <a:off x="1026030" y="2233681"/>
            <a:ext cx="6390286" cy="2674403"/>
            <a:chOff x="452041" y="2233576"/>
            <a:chExt cx="6390286" cy="26744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12AF11-FB29-2649-8F20-EC63206C187F}"/>
                </a:ext>
              </a:extLst>
            </p:cNvPr>
            <p:cNvSpPr/>
            <p:nvPr/>
          </p:nvSpPr>
          <p:spPr>
            <a:xfrm>
              <a:off x="452041" y="2533818"/>
              <a:ext cx="6058247" cy="1167094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1EF1C9-EA29-A048-8C4E-7F27E797366A}"/>
                </a:ext>
              </a:extLst>
            </p:cNvPr>
            <p:cNvSpPr/>
            <p:nvPr/>
          </p:nvSpPr>
          <p:spPr>
            <a:xfrm>
              <a:off x="2428017" y="2233576"/>
              <a:ext cx="4082271" cy="30024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F88B4D-E572-454B-A503-1EAFEAFD7794}"/>
                </a:ext>
              </a:extLst>
            </p:cNvPr>
            <p:cNvSpPr/>
            <p:nvPr/>
          </p:nvSpPr>
          <p:spPr>
            <a:xfrm>
              <a:off x="4934115" y="4607738"/>
              <a:ext cx="1908212" cy="30024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8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flow chart illustrating if statement">
            <a:extLst>
              <a:ext uri="{FF2B5EF4-FFF2-40B4-BE49-F238E27FC236}">
                <a16:creationId xmlns:a16="http://schemas.microsoft.com/office/drawing/2014/main" id="{B60BA6EC-4025-334B-9940-D670E4A6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55833"/>
            <a:ext cx="2165529" cy="300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8494FE-7366-3A4E-90C5-AD4132B5F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12" y="1259306"/>
            <a:ext cx="5372100" cy="13843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339502"/>
            <a:ext cx="7056782" cy="488301"/>
          </a:xfrm>
        </p:spPr>
        <p:txBody>
          <a:bodyPr/>
          <a:lstStyle/>
          <a:p>
            <a:r>
              <a:rPr lang="en-US" dirty="0"/>
              <a:t>One-way if 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029420AA-B3BB-FA4C-A44C-F160C7150C5C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369318"/>
            <a:ext cx="3384376" cy="7703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(Boolean-expression) {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statement(s);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0ACA9E-4F70-0641-B613-6C95B85BE196}"/>
              </a:ext>
            </a:extLst>
          </p:cNvPr>
          <p:cNvSpPr/>
          <p:nvPr/>
        </p:nvSpPr>
        <p:spPr>
          <a:xfrm>
            <a:off x="323528" y="1352896"/>
            <a:ext cx="360039" cy="251999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26F370-4420-F242-8ADC-B711FBBDD21E}"/>
              </a:ext>
            </a:extLst>
          </p:cNvPr>
          <p:cNvSpPr/>
          <p:nvPr/>
        </p:nvSpPr>
        <p:spPr>
          <a:xfrm>
            <a:off x="755576" y="1347614"/>
            <a:ext cx="2088232" cy="251999"/>
          </a:xfrm>
          <a:prstGeom prst="rect">
            <a:avLst/>
          </a:prstGeom>
          <a:solidFill>
            <a:srgbClr val="27F009">
              <a:alpha val="1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3DA6B-3428-F944-B6A7-F1A9BED67D23}"/>
              </a:ext>
            </a:extLst>
          </p:cNvPr>
          <p:cNvGrpSpPr/>
          <p:nvPr/>
        </p:nvGrpSpPr>
        <p:grpSpPr>
          <a:xfrm>
            <a:off x="287316" y="1349050"/>
            <a:ext cx="2824195" cy="616648"/>
            <a:chOff x="300098" y="1586402"/>
            <a:chExt cx="2824195" cy="61664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3F2DC-04CA-FD4C-88B4-5D3CC50311D3}"/>
                </a:ext>
              </a:extLst>
            </p:cNvPr>
            <p:cNvSpPr/>
            <p:nvPr/>
          </p:nvSpPr>
          <p:spPr>
            <a:xfrm>
              <a:off x="300098" y="1851079"/>
              <a:ext cx="2824195" cy="351971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1C3570-C348-B747-B96E-E4B6FF47A104}"/>
                </a:ext>
              </a:extLst>
            </p:cNvPr>
            <p:cNvSpPr/>
            <p:nvPr/>
          </p:nvSpPr>
          <p:spPr>
            <a:xfrm>
              <a:off x="2915816" y="1586402"/>
              <a:ext cx="200958" cy="265268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BC25B32-F771-5E4A-B384-7C00ECA88539}"/>
              </a:ext>
            </a:extLst>
          </p:cNvPr>
          <p:cNvSpPr/>
          <p:nvPr/>
        </p:nvSpPr>
        <p:spPr>
          <a:xfrm>
            <a:off x="3355217" y="1239137"/>
            <a:ext cx="360039" cy="251999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2527AE-EC06-F64E-96D8-F5D115BD4A66}"/>
              </a:ext>
            </a:extLst>
          </p:cNvPr>
          <p:cNvSpPr/>
          <p:nvPr/>
        </p:nvSpPr>
        <p:spPr>
          <a:xfrm>
            <a:off x="3731138" y="1275606"/>
            <a:ext cx="1344918" cy="231830"/>
          </a:xfrm>
          <a:prstGeom prst="rect">
            <a:avLst/>
          </a:prstGeom>
          <a:solidFill>
            <a:srgbClr val="27F009">
              <a:alpha val="1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0CCAD8-6592-AD4E-824C-4D08FC1B38D5}"/>
              </a:ext>
            </a:extLst>
          </p:cNvPr>
          <p:cNvGrpSpPr/>
          <p:nvPr/>
        </p:nvGrpSpPr>
        <p:grpSpPr>
          <a:xfrm>
            <a:off x="3593153" y="1258668"/>
            <a:ext cx="5121913" cy="1100947"/>
            <a:chOff x="3419313" y="1285054"/>
            <a:chExt cx="4825095" cy="135870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6E06AB-2DC6-0745-A7C7-D350B79AC11C}"/>
                </a:ext>
              </a:extLst>
            </p:cNvPr>
            <p:cNvSpPr/>
            <p:nvPr/>
          </p:nvSpPr>
          <p:spPr>
            <a:xfrm>
              <a:off x="3419313" y="1572880"/>
              <a:ext cx="4825095" cy="1070878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C90483B-E1C5-974F-998A-D698368C1B66}"/>
                </a:ext>
              </a:extLst>
            </p:cNvPr>
            <p:cNvSpPr/>
            <p:nvPr/>
          </p:nvSpPr>
          <p:spPr>
            <a:xfrm>
              <a:off x="4844252" y="1285054"/>
              <a:ext cx="3384278" cy="286106"/>
            </a:xfrm>
            <a:prstGeom prst="rect">
              <a:avLst/>
            </a:prstGeom>
            <a:solidFill>
              <a:srgbClr val="FF0000">
                <a:alpha val="1411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 descr="flow chart demonstrating code">
            <a:extLst>
              <a:ext uri="{FF2B5EF4-FFF2-40B4-BE49-F238E27FC236}">
                <a16:creationId xmlns:a16="http://schemas.microsoft.com/office/drawing/2014/main" id="{6176C13B-9A8E-C041-AC01-D5979B6628BF}"/>
              </a:ext>
            </a:extLst>
          </p:cNvPr>
          <p:cNvGrpSpPr/>
          <p:nvPr/>
        </p:nvGrpSpPr>
        <p:grpSpPr>
          <a:xfrm>
            <a:off x="4103668" y="2388238"/>
            <a:ext cx="4276076" cy="2696966"/>
            <a:chOff x="3680300" y="2446534"/>
            <a:chExt cx="4276076" cy="2696966"/>
          </a:xfrm>
        </p:grpSpPr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E4C742A-0568-D544-A1E0-DEE3FD892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300" y="2446534"/>
              <a:ext cx="4276076" cy="269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1BDD6A-E59B-2544-AB95-9B9265F6E17E}"/>
                </a:ext>
              </a:extLst>
            </p:cNvPr>
            <p:cNvSpPr/>
            <p:nvPr/>
          </p:nvSpPr>
          <p:spPr>
            <a:xfrm>
              <a:off x="3731138" y="4155926"/>
              <a:ext cx="4081222" cy="576064"/>
            </a:xfrm>
            <a:prstGeom prst="rect">
              <a:avLst/>
            </a:prstGeom>
            <a:solidFill>
              <a:srgbClr val="D4EFF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dirty="0">
                  <a:solidFill>
                    <a:schemeClr val="tx1"/>
                  </a:solidFill>
                  <a:latin typeface="Courier" pitchFamily="2" charset="0"/>
                </a:rPr>
                <a:t>area = radius * radius * PI;</a:t>
              </a:r>
            </a:p>
            <a:p>
              <a:r>
                <a:rPr lang="en-GB" sz="1050" dirty="0" err="1">
                  <a:solidFill>
                    <a:schemeClr val="tx1"/>
                  </a:solidFill>
                  <a:latin typeface="Courier" pitchFamily="2" charset="0"/>
                </a:rPr>
                <a:t>printf</a:t>
              </a:r>
              <a:r>
                <a:rPr lang="en-GB" sz="1050" dirty="0">
                  <a:solidFill>
                    <a:schemeClr val="tx1"/>
                  </a:solidFill>
                  <a:latin typeface="Courier" pitchFamily="2" charset="0"/>
                </a:rPr>
                <a:t>("The area for the circle ");</a:t>
              </a:r>
            </a:p>
            <a:p>
              <a:r>
                <a:rPr lang="en-GB" sz="1050" dirty="0" err="1">
                  <a:solidFill>
                    <a:schemeClr val="tx1"/>
                  </a:solidFill>
                  <a:latin typeface="Courier" pitchFamily="2" charset="0"/>
                </a:rPr>
                <a:t>printf</a:t>
              </a:r>
              <a:r>
                <a:rPr lang="en-GB" sz="1050" dirty="0">
                  <a:solidFill>
                    <a:schemeClr val="tx1"/>
                  </a:solidFill>
                  <a:latin typeface="Courier" pitchFamily="2" charset="0"/>
                </a:rPr>
                <a:t>("of radius %f is %f\n", radius, area);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30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1BC5E-1F5B-6F4A-93A4-744981C1B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4" y="339502"/>
            <a:ext cx="7056782" cy="488301"/>
          </a:xfrm>
        </p:spPr>
        <p:txBody>
          <a:bodyPr/>
          <a:lstStyle/>
          <a:p>
            <a:r>
              <a:rPr lang="en-US" dirty="0"/>
              <a:t>Relational Operators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50CD9-FF34-F846-AB58-E9D7AB5EE413}"/>
              </a:ext>
            </a:extLst>
          </p:cNvPr>
          <p:cNvSpPr txBox="1"/>
          <p:nvPr/>
        </p:nvSpPr>
        <p:spPr>
          <a:xfrm>
            <a:off x="1835696" y="3867894"/>
            <a:ext cx="6694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examples are </a:t>
            </a:r>
            <a:r>
              <a:rPr lang="en-US" sz="1600" b="1" dirty="0">
                <a:solidFill>
                  <a:srgbClr val="FF0000"/>
                </a:solidFill>
              </a:rPr>
              <a:t>Boolean expressions</a:t>
            </a:r>
            <a:r>
              <a:rPr lang="en-US" sz="1600" dirty="0"/>
              <a:t>. A Boolean expression consists of a variable or value on each side of a relational operator. The expression is evaluated as true if the relation operator is satisfied; otherwise it is evaluated as false.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2989B6E-6D1A-D842-AC63-2AA182980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1347613"/>
            <a:ext cx="146792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C7AB177-9ABA-E045-AF40-0C4F52C27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382912"/>
              </p:ext>
            </p:extLst>
          </p:nvPr>
        </p:nvGraphicFramePr>
        <p:xfrm>
          <a:off x="1691680" y="1329657"/>
          <a:ext cx="6543552" cy="2424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216400" imgH="1562100" progId="Word.Picture.8">
                  <p:embed/>
                </p:oleObj>
              </mc:Choice>
              <mc:Fallback>
                <p:oleObj name="Picture" r:id="rId2" imgW="4216400" imgH="15621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329657"/>
                        <a:ext cx="6543552" cy="2424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3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7810831F2544D8A7E6DDAEB5BA513" ma:contentTypeVersion="0" ma:contentTypeDescription="Create a new document." ma:contentTypeScope="" ma:versionID="9c0d8ab86a9fa0b92fcddec66860f4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3ECC6E4-C16C-412D-A640-E5E2DAA02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11582</TotalTime>
  <Words>1099</Words>
  <Application>Microsoft Office PowerPoint</Application>
  <PresentationFormat>On-screen Show (16:9)</PresentationFormat>
  <Paragraphs>126</Paragraphs>
  <Slides>31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Georgia</vt:lpstr>
      <vt:lpstr>Monotype Sorts</vt:lpstr>
      <vt:lpstr>Tahoma</vt:lpstr>
      <vt:lpstr>Wingdings</vt:lpstr>
      <vt:lpstr>Custom Design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Sarfraz Brohi</cp:lastModifiedBy>
  <cp:revision>97</cp:revision>
  <cp:lastPrinted>2016-04-26T08:55:24Z</cp:lastPrinted>
  <dcterms:created xsi:type="dcterms:W3CDTF">2016-04-27T08:32:31Z</dcterms:created>
  <dcterms:modified xsi:type="dcterms:W3CDTF">2023-10-07T20:13:24Z</dcterms:modified>
</cp:coreProperties>
</file>